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085" autoAdjust="0"/>
  </p:normalViewPr>
  <p:slideViewPr>
    <p:cSldViewPr snapToGrid="0">
      <p:cViewPr varScale="1">
        <p:scale>
          <a:sx n="90" d="100"/>
          <a:sy n="90" d="100"/>
        </p:scale>
        <p:origin x="13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3F40D-0F89-4E65-B446-69FECB5B4E58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5C4E61-5C86-4F97-9A2E-AC365C99EE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2465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Ребята, лето – это не только каникулы, игры и отдых! Это еще и отличная возможность укрепить здоровье, набраться сил и получить новые впечатления. 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Сегодня поговорим о том, как провести лето с пользой: как правильно купаться, загорать и заботиться о себе на солнце».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4E61-5C86-4F97-9A2E-AC365C99EE2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9734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5C4E61-5C86-4F97-9A2E-AC365C99EE2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5193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/>
              <a:t>Почему полезно купаться? - Укрепляет мышцы и сердце</a:t>
            </a:r>
          </a:p>
          <a:p>
            <a:r>
              <a:rPr lang="ru-RU" sz="1200" dirty="0"/>
              <a:t>- Закаляет организм — меньше болеешь осенью</a:t>
            </a:r>
          </a:p>
          <a:p>
            <a:r>
              <a:rPr lang="ru-RU" sz="1200" dirty="0"/>
              <a:t>- Снимает усталость и улучшает настроение</a:t>
            </a:r>
          </a:p>
          <a:p>
            <a:r>
              <a:rPr lang="ru-RU" sz="1200" dirty="0"/>
              <a:t>- Развивает координацию и выносливость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4E61-5C86-4F97-9A2E-AC365C99EE2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696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dirty="0"/>
              <a:t>1. Купайтесь только на организованных пляжах — там есть спасатели, проверенное дно и знаки безопасности.</a:t>
            </a:r>
          </a:p>
          <a:p>
            <a:r>
              <a:rPr lang="ru-RU" sz="1200" dirty="0"/>
              <a:t>2. Не заплывайте за буйки — это граница безопасной зоны.</a:t>
            </a:r>
          </a:p>
          <a:p>
            <a:r>
              <a:rPr lang="ru-RU" sz="1200" dirty="0"/>
              <a:t>3. Всегда купайтесь под присмотром взрослых — даже если вы отлично плаваете.</a:t>
            </a:r>
          </a:p>
          <a:p>
            <a:r>
              <a:rPr lang="ru-RU" sz="1200" dirty="0"/>
              <a:t>4. Не прыгайте в воду в незнакомых местах — на дне могут быть камни или коряги.</a:t>
            </a:r>
          </a:p>
          <a:p>
            <a:r>
              <a:rPr lang="ru-RU" sz="1200" dirty="0"/>
              <a:t>5. Не купайтесь сразу после еды — подождите 30–40 минут.</a:t>
            </a:r>
          </a:p>
          <a:p>
            <a:r>
              <a:rPr lang="ru-RU" sz="1200" dirty="0"/>
              <a:t>6. Если устали — сразу выходите на берег. </a:t>
            </a:r>
          </a:p>
          <a:p>
            <a:r>
              <a:rPr lang="ru-RU" sz="1200" dirty="0"/>
              <a:t>Переохлаждение опасно! Нахождение в воде не более 10 минут подряд для детей.</a:t>
            </a:r>
            <a:br>
              <a:rPr lang="ru-RU" sz="1200" dirty="0"/>
            </a:br>
            <a:r>
              <a:rPr lang="ru-RU" sz="1200" dirty="0"/>
              <a:t>! Запомните: «Организованный пляж = безопасность + удовольствие!»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4E61-5C86-4F97-9A2E-AC365C99EE2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608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Польза умеренного солнца:</a:t>
            </a:r>
          </a:p>
          <a:p>
            <a:r>
              <a:rPr lang="ru-RU" dirty="0"/>
              <a:t>- Витамин D для крепких костей и зубов</a:t>
            </a:r>
          </a:p>
          <a:p>
            <a:r>
              <a:rPr lang="ru-RU" dirty="0"/>
              <a:t>- Улучшение настроения и сна</a:t>
            </a:r>
          </a:p>
          <a:p>
            <a:pPr marL="171450" indent="-171450">
              <a:buFontTx/>
              <a:buChar char="-"/>
            </a:pPr>
            <a:r>
              <a:rPr lang="ru-RU" dirty="0"/>
              <a:t>Укрепление иммунитета</a:t>
            </a:r>
          </a:p>
          <a:p>
            <a:pPr marL="171450" indent="-171450">
              <a:buFontTx/>
              <a:buChar char="-"/>
            </a:pP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4E61-5C86-4F97-9A2E-AC365C99EE2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482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Режим дня — секрет энергии на всё лето! </a:t>
            </a:r>
          </a:p>
          <a:p>
            <a:r>
              <a:rPr lang="ru-RU" dirty="0"/>
              <a:t> ❓ Почему важен режим даже на каникулах?</a:t>
            </a:r>
          </a:p>
          <a:p>
            <a:r>
              <a:rPr lang="ru-RU" dirty="0"/>
              <a:t> «Лето — не повод спать до обеда и сидеть в телефоне до ночи! Правильный распорядок поможет сохранить силы, хорошее настроение и здоровье».</a:t>
            </a:r>
          </a:p>
          <a:p>
            <a:r>
              <a:rPr lang="ru-RU" dirty="0"/>
              <a:t>Идеальный летний режим для школьника: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4E61-5C86-4F97-9A2E-AC365C99EE2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3141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Правило трех экранов</a:t>
            </a:r>
          </a:p>
          <a:p>
            <a:r>
              <a:rPr lang="ru-RU" dirty="0"/>
              <a:t>Не больше 1–2 часов в день на телефон, планшет и телевизор.  </a:t>
            </a:r>
          </a:p>
          <a:p>
            <a:r>
              <a:rPr lang="ru-RU" dirty="0"/>
              <a:t>Почему? Экраны утомляют глаза, мешают засыпать и «крадут» время у настоящих приключений!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 больше 1–2 часов в день на телефон, планшет и телевизор.  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Почему? Экраны утомляют глаза, мешают засыпать и «крадут» время у настоящих приключений!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 </a:t>
            </a:r>
            <a:r>
              <a:rPr lang="ru-RU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лайфхака</a:t>
            </a:r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для лёгкого режима: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Будильник — друг, а не враг! Ставьте на одно и то же время, даже на каникулах.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Планируйте день с вечера: «Завтра — велосипед, бассейн и чтение!» — так интереснее.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Вовлекайте друзей: режим веселее соблюдать вместе!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Запомните: «Режим — это не скучно, это свобода быть бодрым и успевать всё!»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4E61-5C86-4F97-9A2E-AC365C99EE2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63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Почему важно читать летом?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«Лето — идеальное время, чтобы открыть новую книгу! Чтение не даёт мозгу «заржаветь», расширяет словарный запас и помогает легче вернуться к учёбе в сентябре»</a:t>
            </a:r>
          </a:p>
          <a:p>
            <a:r>
              <a:rPr lang="ru-RU" dirty="0"/>
              <a:t>Сколько читать летом?</a:t>
            </a:r>
          </a:p>
          <a:p>
            <a:r>
              <a:rPr lang="ru-RU" dirty="0"/>
              <a:t>- Ежедневно: 20–30 минут — это всего 1–2 главы интересной книги!</a:t>
            </a:r>
          </a:p>
          <a:p>
            <a:r>
              <a:rPr lang="ru-RU" dirty="0"/>
              <a:t>- Не обязательно много — главное: регулярно и с удовольствием.</a:t>
            </a:r>
          </a:p>
          <a:p>
            <a:pPr marL="171450" indent="-171450">
              <a:buFontTx/>
              <a:buChar char="-"/>
            </a:pPr>
            <a:r>
              <a:rPr lang="ru-RU" dirty="0"/>
              <a:t>Можно читать вслух — с друзьями, младшими братьями/сёстрами или даже питомцем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Где читать с удовольствием?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В тенистом парке или во дворе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На пляже (после купания, в «безопасные часы»!)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Перед сном — вместо гаджетов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В дороге — в гости, на дачу, в лагерь</a:t>
            </a:r>
          </a:p>
          <a:p>
            <a:pPr marL="171450" indent="-171450">
              <a:buFontTx/>
              <a:buChar char="-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4E61-5C86-4F97-9A2E-AC365C99EE2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8654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5 </a:t>
            </a:r>
            <a:r>
              <a:rPr lang="ru-RU" dirty="0" err="1"/>
              <a:t>лайфхаков</a:t>
            </a:r>
            <a:r>
              <a:rPr lang="ru-RU" dirty="0"/>
              <a:t>, чтобы полюбить чтение:</a:t>
            </a:r>
          </a:p>
          <a:p>
            <a:r>
              <a:rPr lang="ru-RU" dirty="0"/>
              <a:t>1. Выбирайте то, что нравится: приключения, фэнтези, комиксы, детективы — жанр не важен, важен интерес!</a:t>
            </a:r>
          </a:p>
          <a:p>
            <a:r>
              <a:rPr lang="ru-RU" dirty="0"/>
              <a:t>2. Читайте серии книг: если понравился герой — хочется узнать, что с ним дальше </a:t>
            </a:r>
          </a:p>
          <a:p>
            <a:r>
              <a:rPr lang="ru-RU" dirty="0"/>
              <a:t>3. Обсуждайте с друзьями: «А ты читал про...?», «Как думаешь, что будет дальше?»</a:t>
            </a:r>
          </a:p>
          <a:p>
            <a:r>
              <a:rPr lang="ru-RU" dirty="0"/>
              <a:t>4. Ведите «читательский дневник»: записывайте цитаты, рисуйте героев, ставьте оценки </a:t>
            </a:r>
          </a:p>
          <a:p>
            <a:r>
              <a:rPr lang="ru-RU" dirty="0"/>
              <a:t>5. Устройте </a:t>
            </a:r>
            <a:r>
              <a:rPr lang="ru-RU" dirty="0" err="1"/>
              <a:t>челлендж</a:t>
            </a:r>
            <a:r>
              <a:rPr lang="ru-RU" dirty="0"/>
              <a:t>: «5 книг за лето» — и наградите себя чем-то приятным в конце!</a:t>
            </a:r>
          </a:p>
          <a:p>
            <a:r>
              <a:rPr lang="ru-RU" dirty="0"/>
              <a:t>Куда вписать чтение в летний режим вы меня спросите?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Утром (после завтрака)  15 минут лёгкого чтения — настрой на день 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Днем (после тихого часа) 20 минут — как спокойный «перерыв» между играми 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Вечером (перед сном)  20–30 минут — идеальное время для приключений и фантазии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Запомните: «Книга — это портал в другой мир. Открывай его каждый день — хотя бы на 20 минут!»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 готов назвать книгу которую хотите прочитать этим летом?</a:t>
            </a:r>
            <a:endParaRPr lang="ru-RU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4E61-5C86-4F97-9A2E-AC365C99EE2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2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Купаемся только на организованных пляжах под присмотром взрослых.</a:t>
            </a:r>
          </a:p>
          <a:p>
            <a:r>
              <a:rPr lang="ru-RU" dirty="0"/>
              <a:t>Загораем до 11:00 и после 17:00, не забываем про крем, панаму и очки.</a:t>
            </a:r>
          </a:p>
          <a:p>
            <a:r>
              <a:rPr lang="ru-RU" dirty="0"/>
              <a:t>Соблюдаем режим дня — спим 9–10 часов, едим вовремя, двигаемся.</a:t>
            </a:r>
          </a:p>
          <a:p>
            <a:r>
              <a:rPr lang="ru-RU" dirty="0"/>
              <a:t>Читаем каждый день по 20–30 минут — для ума, речи и фантазии.</a:t>
            </a:r>
          </a:p>
          <a:p>
            <a:r>
              <a:rPr lang="ru-RU" dirty="0"/>
              <a:t>Пьём воду, едим фрукты и овощи — лето дарит витамины!</a:t>
            </a:r>
          </a:p>
          <a:p>
            <a:r>
              <a:rPr lang="ru-RU" dirty="0"/>
              <a:t>Ограничиваем экраны: не больше 1–2 часов в день на гаджеты.</a:t>
            </a:r>
          </a:p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«Ребята, лето — это ваше время! Проведите его ярко, безопасно и с пользой: купайтесь с умом, загорайте правильно, читайте интересные книги и не забывайте про режим. Заботьтесь о себе, слушайте взрослых — и тогда сентябрь встретит вас здоровыми, начитанными и полными новых идей!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5C4E61-5C86-4F97-9A2E-AC365C99EE2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540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008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90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0597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135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88729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04253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3162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034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570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659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2217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320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9250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551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6351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4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3DD25-7AED-4362-843D-EEC3DF5E7144}" type="datetimeFigureOut">
              <a:rPr lang="ru-RU" smtClean="0"/>
              <a:t>21.05.2026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756750D-F57E-412B-AC98-6B1B64F0C8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8799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67CFC1-737C-408F-9C27-90C5BDEEE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78967" y="689317"/>
            <a:ext cx="9225646" cy="4088065"/>
          </a:xfrm>
        </p:spPr>
        <p:txBody>
          <a:bodyPr>
            <a:norm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4800" i="1" spc="25" dirty="0">
                <a:solidFill>
                  <a:schemeClr val="bg2">
                    <a:lumMod val="50000"/>
                  </a:schemeClr>
                </a:solidFill>
                <a:latin typeface="Monserat "/>
                <a:ea typeface="Times New Roman" panose="02020603050405020304" pitchFamily="18" charset="0"/>
                <a:cs typeface="Calibri" panose="020F0502020204030204" pitchFamily="34" charset="0"/>
              </a:rPr>
              <a:t>«ЛЕТО С ПОЛЬЗОЙ»</a:t>
            </a:r>
            <a:br>
              <a:rPr lang="ru-RU" sz="4800" i="1" spc="25" dirty="0">
                <a:solidFill>
                  <a:schemeClr val="bg2">
                    <a:lumMod val="50000"/>
                  </a:schemeClr>
                </a:solidFill>
                <a:latin typeface="Monserat 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ru-RU" sz="3200" spc="25" dirty="0">
                <a:solidFill>
                  <a:schemeClr val="bg2">
                    <a:lumMod val="50000"/>
                  </a:schemeClr>
                </a:solidFill>
                <a:latin typeface="Monserat 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spc="25" dirty="0">
                <a:solidFill>
                  <a:schemeClr val="bg2">
                    <a:lumMod val="50000"/>
                  </a:schemeClr>
                </a:solidFill>
                <a:latin typeface="Monserat 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spc="25" dirty="0">
                <a:solidFill>
                  <a:schemeClr val="bg2">
                    <a:lumMod val="50000"/>
                  </a:schemeClr>
                </a:solidFill>
                <a:latin typeface="Monserat "/>
                <a:ea typeface="Times New Roman" panose="02020603050405020304" pitchFamily="18" charset="0"/>
                <a:cs typeface="Calibri" panose="020F0502020204030204" pitchFamily="34" charset="0"/>
              </a:rPr>
              <a:t>в рамках акции </a:t>
            </a:r>
            <a:br>
              <a:rPr lang="ru-RU" sz="3200" spc="25" dirty="0">
                <a:solidFill>
                  <a:schemeClr val="bg2">
                    <a:lumMod val="50000"/>
                  </a:schemeClr>
                </a:solidFill>
                <a:latin typeface="Monserat 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ru-RU" sz="3200" spc="25" dirty="0">
                <a:solidFill>
                  <a:schemeClr val="bg2">
                    <a:lumMod val="50000"/>
                  </a:schemeClr>
                </a:solidFill>
                <a:latin typeface="Monserat "/>
                <a:ea typeface="Times New Roman" panose="02020603050405020304" pitchFamily="18" charset="0"/>
                <a:cs typeface="Calibri" panose="020F0502020204030204" pitchFamily="34" charset="0"/>
              </a:rPr>
              <a:t>«Единый день безопасности»</a:t>
            </a:r>
            <a:r>
              <a:rPr lang="ru-RU" sz="2800" dirty="0">
                <a:latin typeface="Monserat 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800" dirty="0">
                <a:latin typeface="Monserat 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ru-RU" sz="3200" dirty="0">
              <a:latin typeface="Monserat "/>
              <a:cs typeface="Calibri" panose="020F050202020403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0681C4D-E9CD-4E6A-9497-B786E1F8AF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5175849"/>
            <a:ext cx="8915399" cy="1182748"/>
          </a:xfrm>
        </p:spPr>
        <p:txBody>
          <a:bodyPr>
            <a:normAutofit lnSpcReduction="10000"/>
          </a:bodyPr>
          <a:lstStyle/>
          <a:p>
            <a:pPr algn="r">
              <a:spcBef>
                <a:spcPts val="0"/>
              </a:spcBef>
            </a:pPr>
            <a:r>
              <a:rPr lang="ru-RU" i="1" spc="25" dirty="0">
                <a:solidFill>
                  <a:schemeClr val="bg2">
                    <a:lumMod val="25000"/>
                  </a:schemeClr>
                </a:solidFill>
                <a:latin typeface="Monserat "/>
                <a:ea typeface="Times New Roman" panose="02020603050405020304" pitchFamily="18" charset="0"/>
              </a:rPr>
              <a:t>Подготовил </a:t>
            </a:r>
          </a:p>
          <a:p>
            <a:pPr algn="r">
              <a:spcBef>
                <a:spcPts val="0"/>
              </a:spcBef>
            </a:pPr>
            <a:r>
              <a:rPr lang="ru-RU" i="1" spc="25" dirty="0">
                <a:solidFill>
                  <a:schemeClr val="bg2">
                    <a:lumMod val="25000"/>
                  </a:schemeClr>
                </a:solidFill>
                <a:latin typeface="Monserat "/>
                <a:ea typeface="Times New Roman" panose="02020603050405020304" pitchFamily="18" charset="0"/>
              </a:rPr>
              <a:t>Педагог- психолог </a:t>
            </a:r>
          </a:p>
          <a:p>
            <a:pPr algn="r">
              <a:spcBef>
                <a:spcPts val="0"/>
              </a:spcBef>
            </a:pPr>
            <a:r>
              <a:rPr lang="ru-RU" i="1" spc="25" dirty="0">
                <a:solidFill>
                  <a:schemeClr val="bg2">
                    <a:lumMod val="25000"/>
                  </a:schemeClr>
                </a:solidFill>
                <a:latin typeface="Monserat "/>
                <a:ea typeface="Times New Roman" panose="02020603050405020304" pitchFamily="18" charset="0"/>
              </a:rPr>
              <a:t>Н.С. Вардыга</a:t>
            </a:r>
          </a:p>
          <a:p>
            <a:pPr algn="r">
              <a:spcBef>
                <a:spcPts val="0"/>
              </a:spcBef>
            </a:pPr>
            <a:r>
              <a:rPr lang="ru-RU" i="1" dirty="0">
                <a:solidFill>
                  <a:schemeClr val="bg2">
                    <a:lumMod val="25000"/>
                  </a:schemeClr>
                </a:solidFill>
                <a:latin typeface="Monserat "/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649307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346BAE-496D-4DDC-BC49-30F9946DF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94139"/>
          </a:xfrm>
        </p:spPr>
        <p:txBody>
          <a:bodyPr/>
          <a:lstStyle/>
          <a:p>
            <a:pPr algn="ctr"/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6 главных правил «Лета с пользой»: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7AC725F-D031-4AAC-B4C8-B17DCBD18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006222"/>
          </a:xfrm>
        </p:spPr>
        <p:txBody>
          <a:bodyPr/>
          <a:lstStyle/>
          <a:p>
            <a:r>
              <a:rPr lang="ru-RU" dirty="0"/>
              <a:t>Купаемся только на организованных пляжах под присмотром взрослых.</a:t>
            </a:r>
          </a:p>
          <a:p>
            <a:r>
              <a:rPr lang="ru-RU" dirty="0"/>
              <a:t>Загораем до 11:00 и после 17:00, не забываем про крем, панаму и очки.</a:t>
            </a:r>
          </a:p>
          <a:p>
            <a:r>
              <a:rPr lang="ru-RU" dirty="0"/>
              <a:t>Соблюдаем режим дня — спим 9–10 часов, едим вовремя, двигаемся.</a:t>
            </a:r>
          </a:p>
          <a:p>
            <a:r>
              <a:rPr lang="ru-RU" dirty="0"/>
              <a:t>Читаем каждый день по 20–30 минут — для ума, речи и фантазии.</a:t>
            </a:r>
          </a:p>
          <a:p>
            <a:r>
              <a:rPr lang="ru-RU" dirty="0"/>
              <a:t>Пьём воду, едим фрукты и овощи — лето дарит витамины!</a:t>
            </a:r>
          </a:p>
          <a:p>
            <a:r>
              <a:rPr lang="ru-RU" dirty="0"/>
              <a:t>Ограничиваем экраны: не больше 1–2 часов в день на гаджеты.</a:t>
            </a:r>
          </a:p>
          <a:p>
            <a:pPr indent="0">
              <a:buNone/>
            </a:pPr>
            <a:r>
              <a:rPr lang="ru-RU" sz="2000" i="1" spc="25" dirty="0">
                <a:solidFill>
                  <a:schemeClr val="bg2">
                    <a:lumMod val="2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Поддержка семьи — это инвестиция в успешность ребёнка. </a:t>
            </a:r>
            <a:endParaRPr lang="ru-RU" sz="2000" i="1" dirty="0">
              <a:solidFill>
                <a:schemeClr val="bg2">
                  <a:lumMod val="2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7557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E6B335-0AEA-444A-87F6-5B47E26502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1767" y="1656272"/>
            <a:ext cx="10334444" cy="3121109"/>
          </a:xfrm>
        </p:spPr>
        <p:txBody>
          <a:bodyPr>
            <a:normAutofit fontScale="90000"/>
          </a:bodyPr>
          <a:lstStyle/>
          <a:p>
            <a:pPr indent="450215" algn="ctr">
              <a:spcAft>
                <a:spcPts val="0"/>
              </a:spcAft>
            </a:pPr>
            <a:r>
              <a:rPr lang="ru-RU" spc="25" dirty="0">
                <a:solidFill>
                  <a:srgbClr val="2C2C3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spc="25" dirty="0">
                <a:solidFill>
                  <a:srgbClr val="C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Пусть ваше лето будет ярким, безопасным и книжным!</a:t>
            </a:r>
            <a:r>
              <a:rPr lang="ru-RU" sz="4800" i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800" i="1" dirty="0">
                <a:solidFill>
                  <a:srgbClr val="C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7047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116738-0B9E-46F8-AB25-C8A6DEA70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3545" y="2987759"/>
            <a:ext cx="5330018" cy="340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6600" i="1" dirty="0">
                <a:solidFill>
                  <a:schemeClr val="accent3">
                    <a:lumMod val="50000"/>
                  </a:schemeClr>
                </a:solidFill>
                <a:latin typeface="Monserat "/>
                <a:cs typeface="Calibri" panose="020F0502020204030204" pitchFamily="34" charset="0"/>
              </a:rPr>
              <a:t>Здравствуй </a:t>
            </a:r>
            <a:r>
              <a:rPr lang="ru-RU" sz="6600" i="1" dirty="0">
                <a:solidFill>
                  <a:schemeClr val="accent3">
                    <a:lumMod val="50000"/>
                  </a:schemeClr>
                </a:solidFill>
                <a:latin typeface="Monserat "/>
                <a:ea typeface="Verdana" panose="020B0604030504040204" pitchFamily="34" charset="0"/>
                <a:cs typeface="Calibri" panose="020F0502020204030204" pitchFamily="34" charset="0"/>
              </a:rPr>
              <a:t>лето</a:t>
            </a:r>
            <a:r>
              <a:rPr lang="ru-RU" sz="6600" i="1" dirty="0">
                <a:solidFill>
                  <a:schemeClr val="accent3">
                    <a:lumMod val="50000"/>
                  </a:schemeClr>
                </a:solidFill>
                <a:latin typeface="Monserat "/>
                <a:cs typeface="Calibri" panose="020F0502020204030204" pitchFamily="34" charset="0"/>
              </a:rPr>
              <a:t>!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2FC0B752-ADDE-4C62-BA98-5F9B0D7E73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0779" y="101129"/>
            <a:ext cx="392122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597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DE2F25-B800-49D9-BD4B-3AA017ECC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9183" y="419100"/>
            <a:ext cx="6313634" cy="1280890"/>
          </a:xfrm>
        </p:spPr>
        <p:txBody>
          <a:bodyPr/>
          <a:lstStyle/>
          <a:p>
            <a:pPr algn="ctr"/>
            <a:r>
              <a:rPr lang="ru-RU" spc="25" dirty="0">
                <a:solidFill>
                  <a:srgbClr val="2C2C3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ru-RU" spc="25" dirty="0">
                <a:solidFill>
                  <a:srgbClr val="2C2C3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spc="25" dirty="0">
                <a:solidFill>
                  <a:srgbClr val="2C2C3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Водные процедуры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2D19EE-F964-44BF-9BA0-89504608A1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0" y="1314450"/>
            <a:ext cx="9277350" cy="5124450"/>
          </a:xfrm>
        </p:spPr>
        <p:txBody>
          <a:bodyPr>
            <a:noAutofit/>
          </a:bodyPr>
          <a:lstStyle/>
          <a:p>
            <a:r>
              <a:rPr lang="ru-RU" sz="2000" dirty="0"/>
              <a:t>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A8B16AB-0663-4F6F-B461-A7010F319CD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" r="33490" b="40875"/>
          <a:stretch/>
        </p:blipFill>
        <p:spPr>
          <a:xfrm>
            <a:off x="8977800" y="0"/>
            <a:ext cx="3214200" cy="1853493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0C4AA0C-3424-4361-AC70-A77FA09C11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5033" y="2819399"/>
            <a:ext cx="3732042" cy="3732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863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6061192-629A-45AA-8D3E-E1F7851545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6190" y="1304126"/>
            <a:ext cx="3255784" cy="2447158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366C12-76E9-4997-BD0B-64C5827AD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61790"/>
          </a:xfrm>
        </p:spPr>
        <p:txBody>
          <a:bodyPr/>
          <a:lstStyle/>
          <a:p>
            <a:r>
              <a:rPr lang="ru-RU" spc="25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⚠️ Правила безопасного купания: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80ED61E-D2DF-4939-800F-42CB91F198D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771" y="1276709"/>
            <a:ext cx="2673068" cy="178204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98C205DC-D872-4524-A2A8-AB96F73E7073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95" t="3967" r="5041" b="24555"/>
          <a:stretch/>
        </p:blipFill>
        <p:spPr>
          <a:xfrm>
            <a:off x="359450" y="3568490"/>
            <a:ext cx="5203853" cy="3342046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3297EEC-17E6-4291-BF62-83EF480774E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1944" y="3895381"/>
            <a:ext cx="4340885" cy="3015155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4CE04875-7319-44D8-A2DD-F8C1385076F5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177" t="8442" r="25666" b="20019"/>
          <a:stretch/>
        </p:blipFill>
        <p:spPr>
          <a:xfrm>
            <a:off x="8928309" y="1485900"/>
            <a:ext cx="2934832" cy="3015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240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7F118A-BFC9-40D4-BBAC-F0ECA3D84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7400" y="476250"/>
            <a:ext cx="9447213" cy="781050"/>
          </a:xfrm>
        </p:spPr>
        <p:txBody>
          <a:bodyPr>
            <a:noAutofit/>
          </a:bodyPr>
          <a:lstStyle/>
          <a:p>
            <a:pPr marL="342900" lvl="0" indent="-342900" algn="ctr">
              <a:spcAft>
                <a:spcPts val="0"/>
              </a:spcAft>
              <a:tabLst>
                <a:tab pos="457200" algn="l"/>
              </a:tabLst>
            </a:pPr>
            <a:r>
              <a:rPr lang="ru-RU" i="1" spc="25" dirty="0">
                <a:solidFill>
                  <a:srgbClr val="2C2C36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Загар – друг или враг?</a:t>
            </a:r>
            <a:endParaRPr lang="ru-RU" i="1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D77F9AB-61CB-4EBA-82FB-DDFDE70DFD02}"/>
              </a:ext>
            </a:extLst>
          </p:cNvPr>
          <p:cNvSpPr/>
          <p:nvPr/>
        </p:nvSpPr>
        <p:spPr>
          <a:xfrm>
            <a:off x="3867150" y="6012418"/>
            <a:ext cx="83248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pic>
        <p:nvPicPr>
          <p:cNvPr id="12" name="Объект 11">
            <a:extLst>
              <a:ext uri="{FF2B5EF4-FFF2-40B4-BE49-F238E27FC236}">
                <a16:creationId xmlns:a16="http://schemas.microsoft.com/office/drawing/2014/main" id="{42276E9F-5227-407E-8614-8B88FE9C82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3750" y="3079750"/>
            <a:ext cx="3778250" cy="3778250"/>
          </a:xfr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55AD7AC-D284-4D23-9EC4-E1228096992B}"/>
              </a:ext>
            </a:extLst>
          </p:cNvPr>
          <p:cNvSpPr txBox="1"/>
          <p:nvPr/>
        </p:nvSpPr>
        <p:spPr>
          <a:xfrm>
            <a:off x="1713914" y="1303437"/>
            <a:ext cx="748401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Какая польза?</a:t>
            </a:r>
          </a:p>
          <a:p>
            <a:pPr marL="285750" indent="-285750">
              <a:buFontTx/>
              <a:buChar char="-"/>
            </a:pPr>
            <a:r>
              <a:rPr lang="ru-RU" dirty="0"/>
              <a:t>Витамин </a:t>
            </a:r>
            <a:r>
              <a:rPr lang="en-US" dirty="0"/>
              <a:t>D</a:t>
            </a:r>
          </a:p>
          <a:p>
            <a:pPr marL="285750" indent="-285750">
              <a:buFontTx/>
              <a:buChar char="-"/>
            </a:pPr>
            <a:r>
              <a:rPr lang="ru-RU" dirty="0"/>
              <a:t>Укрепление иммунитета</a:t>
            </a:r>
          </a:p>
          <a:p>
            <a:pPr marL="285750" indent="-285750">
              <a:buFontTx/>
              <a:buChar char="-"/>
            </a:pPr>
            <a:r>
              <a:rPr lang="ru-RU" dirty="0"/>
              <a:t>Улучшение настроения и сна</a:t>
            </a:r>
          </a:p>
          <a:p>
            <a:endParaRPr lang="ru-RU" dirty="0"/>
          </a:p>
          <a:p>
            <a:r>
              <a:rPr lang="ru-RU" dirty="0"/>
              <a:t>Когда МОЖНО загорать?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r>
              <a:rPr lang="en-US" dirty="0"/>
              <a:t>⏱ </a:t>
            </a:r>
            <a:r>
              <a:rPr lang="ru-RU" dirty="0"/>
              <a:t>Сколько можно загорать?</a:t>
            </a:r>
          </a:p>
          <a:p>
            <a:r>
              <a:rPr lang="ru-RU" dirty="0"/>
              <a:t>- Начинайте с 5–10 минут</a:t>
            </a:r>
          </a:p>
          <a:p>
            <a:endParaRPr lang="ru-RU" dirty="0"/>
          </a:p>
        </p:txBody>
      </p:sp>
      <p:graphicFrame>
        <p:nvGraphicFramePr>
          <p:cNvPr id="14" name="Таблица 14">
            <a:extLst>
              <a:ext uri="{FF2B5EF4-FFF2-40B4-BE49-F238E27FC236}">
                <a16:creationId xmlns:a16="http://schemas.microsoft.com/office/drawing/2014/main" id="{89DAA44C-C3D6-41FD-A9DB-9757C34D0F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994431"/>
              </p:ext>
            </p:extLst>
          </p:nvPr>
        </p:nvGraphicFramePr>
        <p:xfrm>
          <a:off x="880796" y="3083630"/>
          <a:ext cx="7532954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0302">
                  <a:extLst>
                    <a:ext uri="{9D8B030D-6E8A-4147-A177-3AD203B41FA5}">
                      <a16:colId xmlns:a16="http://schemas.microsoft.com/office/drawing/2014/main" val="911096759"/>
                    </a:ext>
                  </a:extLst>
                </a:gridCol>
                <a:gridCol w="1424243">
                  <a:extLst>
                    <a:ext uri="{9D8B030D-6E8A-4147-A177-3AD203B41FA5}">
                      <a16:colId xmlns:a16="http://schemas.microsoft.com/office/drawing/2014/main" val="3033016699"/>
                    </a:ext>
                  </a:extLst>
                </a:gridCol>
                <a:gridCol w="4328409">
                  <a:extLst>
                    <a:ext uri="{9D8B030D-6E8A-4147-A177-3AD203B41FA5}">
                      <a16:colId xmlns:a16="http://schemas.microsoft.com/office/drawing/2014/main" val="29939777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Можно ли загорать?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Почему?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804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До 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Солнце мягкое, УФ-лучи менее агрессивны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9806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С 11.00 – 17.00.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Нет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Пик солнечной активности – риск ожогов!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6954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После 17.00.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Солнце снова щадящее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9013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5622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D262C9-C100-494C-BDE4-87EA1C8A7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84541"/>
            <a:ext cx="10412186" cy="1280890"/>
          </a:xfrm>
        </p:spPr>
        <p:txBody>
          <a:bodyPr/>
          <a:lstStyle/>
          <a:p>
            <a:r>
              <a:rPr lang="ru-RU" i="1" spc="25" dirty="0">
                <a:solidFill>
                  <a:schemeClr val="bg2">
                    <a:lumMod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Режим дня – секрет энергии на все лето!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4777B8C-073E-42F7-8F2C-D2BF7965DF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8264" y="370114"/>
            <a:ext cx="10575471" cy="4671790"/>
          </a:xfrm>
        </p:spPr>
        <p:txBody>
          <a:bodyPr/>
          <a:lstStyle/>
          <a:p>
            <a:pPr indent="0" algn="ctr">
              <a:spcBef>
                <a:spcPts val="900"/>
              </a:spcBef>
              <a:spcAft>
                <a:spcPts val="900"/>
              </a:spcAft>
              <a:buNone/>
            </a:pPr>
            <a:endParaRPr lang="ru-RU" sz="800" spc="25" dirty="0">
              <a:solidFill>
                <a:schemeClr val="bg2">
                  <a:lumMod val="2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ctr">
              <a:spcBef>
                <a:spcPts val="900"/>
              </a:spcBef>
              <a:spcAft>
                <a:spcPts val="900"/>
              </a:spcAft>
              <a:buNone/>
            </a:pPr>
            <a:r>
              <a:rPr lang="ru-RU" sz="2000" b="1" spc="25" dirty="0">
                <a:solidFill>
                  <a:schemeClr val="accent3">
                    <a:lumMod val="50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Идеальный летний режим для школьника:</a:t>
            </a:r>
            <a:endParaRPr lang="ru-RU" sz="2000" spc="25" dirty="0">
              <a:solidFill>
                <a:schemeClr val="bg2">
                  <a:lumMod val="2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0215">
              <a:spcBef>
                <a:spcPts val="900"/>
              </a:spcBef>
              <a:spcAft>
                <a:spcPts val="900"/>
              </a:spcAft>
            </a:pPr>
            <a:endParaRPr lang="ru-RU" sz="2000" spc="25" dirty="0">
              <a:solidFill>
                <a:schemeClr val="bg2">
                  <a:lumMod val="2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>
              <a:spcBef>
                <a:spcPts val="900"/>
              </a:spcBef>
              <a:spcAft>
                <a:spcPts val="900"/>
              </a:spcAft>
              <a:buNone/>
            </a:pPr>
            <a:endParaRPr lang="ru-RU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6" name="Таблица 6">
            <a:extLst>
              <a:ext uri="{FF2B5EF4-FFF2-40B4-BE49-F238E27FC236}">
                <a16:creationId xmlns:a16="http://schemas.microsoft.com/office/drawing/2014/main" id="{455778A7-EC0F-409C-A423-04FA69C506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081296"/>
              </p:ext>
            </p:extLst>
          </p:nvPr>
        </p:nvGraphicFramePr>
        <p:xfrm>
          <a:off x="1247775" y="1185826"/>
          <a:ext cx="10851697" cy="55451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8082">
                  <a:extLst>
                    <a:ext uri="{9D8B030D-6E8A-4147-A177-3AD203B41FA5}">
                      <a16:colId xmlns:a16="http://schemas.microsoft.com/office/drawing/2014/main" val="527379513"/>
                    </a:ext>
                  </a:extLst>
                </a:gridCol>
                <a:gridCol w="3509193">
                  <a:extLst>
                    <a:ext uri="{9D8B030D-6E8A-4147-A177-3AD203B41FA5}">
                      <a16:colId xmlns:a16="http://schemas.microsoft.com/office/drawing/2014/main" val="2065029686"/>
                    </a:ext>
                  </a:extLst>
                </a:gridCol>
                <a:gridCol w="5814422">
                  <a:extLst>
                    <a:ext uri="{9D8B030D-6E8A-4147-A177-3AD203B41FA5}">
                      <a16:colId xmlns:a16="http://schemas.microsoft.com/office/drawing/2014/main" val="3235075253"/>
                    </a:ext>
                  </a:extLst>
                </a:gridCol>
              </a:tblGrid>
              <a:tr h="396975">
                <a:tc>
                  <a:txBody>
                    <a:bodyPr/>
                    <a:lstStyle/>
                    <a:p>
                      <a:r>
                        <a:rPr lang="ru-RU" dirty="0"/>
                        <a:t>Время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Что делать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Зачем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5766002"/>
                  </a:ext>
                </a:extLst>
              </a:tr>
              <a:tr h="396975">
                <a:tc>
                  <a:txBody>
                    <a:bodyPr/>
                    <a:lstStyle/>
                    <a:p>
                      <a:r>
                        <a:rPr lang="ru-RU" dirty="0"/>
                        <a:t>7.00.-8.00.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☀️Подъём, зарядка, умывание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Запускает организм, даёт бодрость на день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202545"/>
                  </a:ext>
                </a:extLst>
              </a:tr>
              <a:tr h="396975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8:00–9:00.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🥣Полезный завтрак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Даёт энергию для активных игр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6290545"/>
                  </a:ext>
                </a:extLst>
              </a:tr>
              <a:tr h="685189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9:00–13:00.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🚴 Прогулки, спорт, купание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Самое безопасное время для солнца и активности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2259729"/>
                  </a:ext>
                </a:extLst>
              </a:tr>
              <a:tr h="685189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13:00–15:00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🍲 Обед + тихий отдых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Восстанавливает силы, защищает от перегрева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5029161"/>
                  </a:ext>
                </a:extLst>
              </a:tr>
              <a:tr h="685189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15:00–18:00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🎨 Творчество, хобби, чтение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Развивает мозг, не перегружает глаза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4861552"/>
                  </a:ext>
                </a:extLst>
              </a:tr>
              <a:tr h="685189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18:00–20:00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👨‍👩‍👧 Семейное время, ужин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Укрепляет отношения, завершает день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837766"/>
                  </a:ext>
                </a:extLst>
              </a:tr>
              <a:tr h="685189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20:00–22:00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📱 Спокойные занятия, подготовка ко сну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Помогает мозгу «выключиться»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479402"/>
                  </a:ext>
                </a:extLst>
              </a:tr>
              <a:tr h="685189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22:00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😴 Отбой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 сне растём, восстанавливаемся и запоминаем всё интересное! 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01055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574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300292-5888-4107-8F8E-EB235B024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7594" y="526139"/>
            <a:ext cx="9390062" cy="502561"/>
          </a:xfrm>
        </p:spPr>
        <p:txBody>
          <a:bodyPr>
            <a:normAutofit fontScale="90000"/>
          </a:bodyPr>
          <a:lstStyle/>
          <a:p>
            <a:pPr indent="450215" algn="ctr">
              <a:spcAft>
                <a:spcPts val="0"/>
              </a:spcAft>
            </a:pPr>
            <a:r>
              <a:rPr lang="ru-RU" i="1" spc="25" dirty="0">
                <a:solidFill>
                  <a:srgbClr val="2C2C36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i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20447D7-F9BC-4CBC-9FE3-D4F5913B09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028701"/>
            <a:ext cx="8915400" cy="5067300"/>
          </a:xfrm>
        </p:spPr>
        <p:txBody>
          <a:bodyPr>
            <a:normAutofit fontScale="92500" lnSpcReduction="10000"/>
          </a:bodyPr>
          <a:lstStyle/>
          <a:p>
            <a:r>
              <a:rPr lang="ru-RU" sz="3200" i="1" dirty="0">
                <a:latin typeface="Calibri" panose="020F0502020204030204" pitchFamily="34" charset="0"/>
                <a:cs typeface="Calibri" panose="020F0502020204030204" pitchFamily="34" charset="0"/>
              </a:rPr>
              <a:t>Правило 3-х экранов.</a:t>
            </a:r>
          </a:p>
          <a:p>
            <a:r>
              <a:rPr lang="ru-RU" sz="3200" i="1" dirty="0"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ru-RU" sz="3200" i="1" dirty="0" err="1">
                <a:latin typeface="Calibri" panose="020F0502020204030204" pitchFamily="34" charset="0"/>
                <a:cs typeface="Calibri" panose="020F0502020204030204" pitchFamily="34" charset="0"/>
              </a:rPr>
              <a:t>лайфхака</a:t>
            </a:r>
            <a:r>
              <a:rPr lang="ru-RU" sz="3200" i="1" dirty="0">
                <a:latin typeface="Calibri" panose="020F0502020204030204" pitchFamily="34" charset="0"/>
                <a:cs typeface="Calibri" panose="020F0502020204030204" pitchFamily="34" charset="0"/>
              </a:rPr>
              <a:t> для лёгкого режима:</a:t>
            </a:r>
          </a:p>
          <a:p>
            <a:pPr marL="0" indent="0">
              <a:buNone/>
            </a:pPr>
            <a:r>
              <a:rPr lang="ru-RU" sz="3200" dirty="0">
                <a:latin typeface="Calibri" panose="020F0502020204030204" pitchFamily="34" charset="0"/>
                <a:cs typeface="Calibri" panose="020F0502020204030204" pitchFamily="34" charset="0"/>
              </a:rPr>
              <a:t>1. Будильник — друг, а не враг! Ставьте на одно и то же время, даже на каникулах.</a:t>
            </a:r>
          </a:p>
          <a:p>
            <a:pPr marL="0" indent="0">
              <a:buNone/>
            </a:pPr>
            <a:r>
              <a:rPr lang="ru-RU" sz="3200" dirty="0">
                <a:latin typeface="Calibri" panose="020F0502020204030204" pitchFamily="34" charset="0"/>
                <a:cs typeface="Calibri" panose="020F0502020204030204" pitchFamily="34" charset="0"/>
              </a:rPr>
              <a:t>2. Планируйте день с вечера: «Завтра — велосипед, бассейн и чтение!» — так интереснее.</a:t>
            </a:r>
          </a:p>
          <a:p>
            <a:pPr marL="0" indent="0">
              <a:buNone/>
            </a:pPr>
            <a:r>
              <a:rPr lang="ru-RU" sz="3200" dirty="0">
                <a:latin typeface="Calibri" panose="020F0502020204030204" pitchFamily="34" charset="0"/>
                <a:cs typeface="Calibri" panose="020F0502020204030204" pitchFamily="34" charset="0"/>
              </a:rPr>
              <a:t>3. Вовлекайте друзей: режим веселее соблюдать вместе!</a:t>
            </a:r>
          </a:p>
          <a:p>
            <a:r>
              <a:rPr lang="ru-RU" sz="3200" i="1" dirty="0">
                <a:latin typeface="Calibri" panose="020F0502020204030204" pitchFamily="34" charset="0"/>
                <a:cs typeface="Calibri" panose="020F0502020204030204" pitchFamily="34" charset="0"/>
              </a:rPr>
              <a:t>! Запомните: «Режим — это не скучно, это свобода быть бодрым и успевать всё!»</a:t>
            </a:r>
            <a:endParaRPr lang="ru-RU" sz="3200" i="1" dirty="0">
              <a:solidFill>
                <a:schemeClr val="bg2">
                  <a:lumMod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8877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EC38A4-3115-4B48-A360-AE33D4F89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8350" y="624110"/>
            <a:ext cx="9982199" cy="785294"/>
          </a:xfrm>
        </p:spPr>
        <p:txBody>
          <a:bodyPr>
            <a:normAutofit fontScale="90000"/>
          </a:bodyPr>
          <a:lstStyle/>
          <a:p>
            <a:pPr indent="450215">
              <a:spcAft>
                <a:spcPts val="0"/>
              </a:spcAft>
            </a:pP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Чтение — летнее приключение в мире книг!</a:t>
            </a:r>
            <a:r>
              <a:rPr lang="ru-RU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32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ru-RU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5E83C8-F89F-472F-931A-E9DFE0093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1773" y="1280889"/>
            <a:ext cx="10710227" cy="543046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800" i="1" dirty="0">
                <a:latin typeface="Calibri" panose="020F0502020204030204" pitchFamily="34" charset="0"/>
                <a:cs typeface="Calibri" panose="020F0502020204030204" pitchFamily="34" charset="0"/>
              </a:rPr>
              <a:t>Польза чтения для школьников:</a:t>
            </a:r>
          </a:p>
          <a:p>
            <a:pPr marL="0" indent="0">
              <a:buNone/>
            </a:pPr>
            <a:endParaRPr lang="ru-RU" sz="900" i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2200" i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2200" i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2200" i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2200" i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2200" i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400" i="1" dirty="0">
                <a:latin typeface="Calibri" panose="020F0502020204030204" pitchFamily="34" charset="0"/>
                <a:cs typeface="Calibri" panose="020F0502020204030204" pitchFamily="34" charset="0"/>
              </a:rPr>
              <a:t>⏱ </a:t>
            </a:r>
            <a:r>
              <a:rPr 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Сколько читать летом?</a:t>
            </a:r>
          </a:p>
          <a:p>
            <a:pPr marL="0" indent="0" algn="ctr">
              <a:buNone/>
            </a:pPr>
            <a:r>
              <a:rPr lang="ru-RU" sz="2400" i="1" dirty="0">
                <a:latin typeface="Calibri" panose="020F0502020204030204" pitchFamily="34" charset="0"/>
                <a:cs typeface="Calibri" panose="020F0502020204030204" pitchFamily="34" charset="0"/>
              </a:rPr>
              <a:t>📖 Где читать с удовольствием?</a:t>
            </a:r>
          </a:p>
          <a:p>
            <a:pPr marL="0" indent="0">
              <a:buNone/>
            </a:pPr>
            <a:r>
              <a:rPr lang="ru-RU" sz="2400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🌳</a:t>
            </a:r>
          </a:p>
          <a:p>
            <a:pPr marL="0" indent="0">
              <a:buNone/>
            </a:pPr>
            <a:r>
              <a:rPr lang="ru-RU" sz="2400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🏖️</a:t>
            </a:r>
          </a:p>
          <a:p>
            <a:pPr marL="0" indent="0">
              <a:buNone/>
            </a:pPr>
            <a:r>
              <a:rPr lang="ru-RU" sz="2400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🛏️</a:t>
            </a:r>
          </a:p>
          <a:p>
            <a:pPr marL="0" indent="0">
              <a:buNone/>
            </a:pPr>
            <a:r>
              <a:rPr lang="ru-RU" sz="2400" i="1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🚗</a:t>
            </a:r>
          </a:p>
          <a:p>
            <a:pPr marL="0" indent="0" algn="ctr">
              <a:buNone/>
            </a:pPr>
            <a:endParaRPr lang="ru-RU" sz="2200" i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ru-RU" sz="2200" i="1" dirty="0">
              <a:solidFill>
                <a:schemeClr val="bg2">
                  <a:lumMod val="50000"/>
                </a:schemeClr>
              </a:solidFill>
            </a:endParaRPr>
          </a:p>
          <a:p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A7CB09FE-4D9A-457B-853C-522357FEE5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432323"/>
              </p:ext>
            </p:extLst>
          </p:nvPr>
        </p:nvGraphicFramePr>
        <p:xfrm>
          <a:off x="1481773" y="1822839"/>
          <a:ext cx="10538776" cy="2237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8229">
                  <a:extLst>
                    <a:ext uri="{9D8B030D-6E8A-4147-A177-3AD203B41FA5}">
                      <a16:colId xmlns:a16="http://schemas.microsoft.com/office/drawing/2014/main" val="1383740668"/>
                    </a:ext>
                  </a:extLst>
                </a:gridCol>
                <a:gridCol w="6790547">
                  <a:extLst>
                    <a:ext uri="{9D8B030D-6E8A-4147-A177-3AD203B41FA5}">
                      <a16:colId xmlns:a16="http://schemas.microsoft.com/office/drawing/2014/main" val="9353754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Что дает чтение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Как это помогает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909958"/>
                  </a:ext>
                </a:extLst>
              </a:tr>
              <a:tr h="383337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🧠 Развивает воображение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Легче придумывать идеи, решать задачи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02211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🗣️ Улучшает речь и письмо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Красивее говоришь, меньше ошибок в диктантах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7782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😌 Снижает стресс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Книга — лучший «</a:t>
                      </a:r>
                      <a:r>
                        <a:rPr lang="ru-RU" sz="18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антистресс</a:t>
                      </a:r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» после активных игр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88467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🌍 Расширяет кругозор 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Узнаёшь о других странах, профессиях, приключениях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39293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💤 Помогает уснуть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Чтение перед сном успокаивает лучше телефона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4771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9729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E7F0A5-9CB2-4BD7-9656-32C50FB2B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5 </a:t>
            </a:r>
            <a:r>
              <a:rPr lang="ru-RU" i="1" dirty="0" err="1">
                <a:latin typeface="Calibri" panose="020F0502020204030204" pitchFamily="34" charset="0"/>
                <a:cs typeface="Calibri" panose="020F0502020204030204" pitchFamily="34" charset="0"/>
              </a:rPr>
              <a:t>лайфхаков</a:t>
            </a:r>
            <a:r>
              <a:rPr lang="ru-RU" i="1" dirty="0">
                <a:latin typeface="Calibri" panose="020F0502020204030204" pitchFamily="34" charset="0"/>
                <a:cs typeface="Calibri" panose="020F0502020204030204" pitchFamily="34" charset="0"/>
              </a:rPr>
              <a:t>, чтобы полюбить чтение: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54D856-CAC8-407A-A474-F6D6C8594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6928" y="1264555"/>
            <a:ext cx="10644997" cy="52742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1. Выбирайте то, что нравится: приключения, фэнтези, комиксы, детективы — жанр не важен, важен интерес!</a:t>
            </a:r>
          </a:p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2. Читайте серии книг: если понравился герой — хочется узнать, что с ним дальше </a:t>
            </a:r>
          </a:p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3. Обсуждайте с друзьями: «А ты читал про...?», «Как думаешь, что будет дальше?»</a:t>
            </a:r>
          </a:p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4. Ведите «читательский дневник»**: записывайте цитаты, рисуйте героев, ставьте оценки </a:t>
            </a:r>
          </a:p>
          <a:p>
            <a:pPr marL="0" indent="0">
              <a:buNone/>
            </a:pP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5. Устройте </a:t>
            </a:r>
            <a:r>
              <a:rPr lang="ru-RU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челлендж</a:t>
            </a:r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: «5 книг за лето» — и наградите себя чем-то приятным в конце!</a:t>
            </a:r>
            <a: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ru-RU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sz="2600" dirty="0">
                <a:latin typeface="Calibri" panose="020F0502020204030204" pitchFamily="34" charset="0"/>
                <a:cs typeface="Calibri" panose="020F0502020204030204" pitchFamily="34" charset="0"/>
              </a:rPr>
              <a:t> Куда вписать чтение в летний режим?</a:t>
            </a:r>
          </a:p>
          <a:p>
            <a:r>
              <a:rPr lang="ru-RU" sz="2000" i="1" spc="25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Утром (после завтрака) 15 минут лёгкого чтения</a:t>
            </a:r>
          </a:p>
          <a:p>
            <a:r>
              <a:rPr lang="ru-RU" sz="2000" i="1" spc="25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Днем (после тихого часа)  20</a:t>
            </a:r>
          </a:p>
          <a:p>
            <a:r>
              <a:rPr lang="ru-RU" sz="2000" i="1" spc="25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Вечер (перед сном) 20–30 минут</a:t>
            </a:r>
          </a:p>
          <a:p>
            <a:pPr marL="0" indent="0" algn="r">
              <a:buNone/>
            </a:pPr>
            <a:r>
              <a:rPr lang="ru-RU" sz="3500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«Книга — это портал в другой мир». </a:t>
            </a:r>
          </a:p>
        </p:txBody>
      </p:sp>
    </p:spTree>
    <p:extLst>
      <p:ext uri="{BB962C8B-B14F-4D97-AF65-F5344CB8AC3E}">
        <p14:creationId xmlns:p14="http://schemas.microsoft.com/office/powerpoint/2010/main" val="134060098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512</TotalTime>
  <Words>1298</Words>
  <Application>Microsoft Office PowerPoint</Application>
  <PresentationFormat>Широкоэкранный</PresentationFormat>
  <Paragraphs>196</Paragraphs>
  <Slides>11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Arial</vt:lpstr>
      <vt:lpstr>Calibri</vt:lpstr>
      <vt:lpstr>Century Gothic</vt:lpstr>
      <vt:lpstr>Monserat </vt:lpstr>
      <vt:lpstr>Times New Roman</vt:lpstr>
      <vt:lpstr>Verdana</vt:lpstr>
      <vt:lpstr>Wingdings</vt:lpstr>
      <vt:lpstr>Wingdings 3</vt:lpstr>
      <vt:lpstr>Легкий дым</vt:lpstr>
      <vt:lpstr>«ЛЕТО С ПОЛЬЗОЙ»  в рамках акции  «Единый день безопасности» </vt:lpstr>
      <vt:lpstr>Здравствуй лето!</vt:lpstr>
      <vt:lpstr> Водные процедуры</vt:lpstr>
      <vt:lpstr>⚠️ Правила безопасного купания:</vt:lpstr>
      <vt:lpstr>Загар – друг или враг?</vt:lpstr>
      <vt:lpstr>Режим дня – секрет энергии на все лето!</vt:lpstr>
      <vt:lpstr>  </vt:lpstr>
      <vt:lpstr>Чтение — летнее приключение в мире книг! </vt:lpstr>
      <vt:lpstr>5 лайфхаков, чтобы полюбить чтение:</vt:lpstr>
      <vt:lpstr>6 главных правил «Лета с пользой»:</vt:lpstr>
      <vt:lpstr> Пусть ваше лето будет ярким, безопасным и книжным!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Итоговая аттестационная работа  по программе профессиональной переподготовки «Практическая психология в образовании» Тема: Психологическое консультирование родителей по вопросу влияния стилей взаимоотношения в семье на поведение обучающихся</dc:title>
  <dc:creator>Пользователь</dc:creator>
  <cp:lastModifiedBy>user</cp:lastModifiedBy>
  <cp:revision>32</cp:revision>
  <dcterms:created xsi:type="dcterms:W3CDTF">2025-11-26T09:43:55Z</dcterms:created>
  <dcterms:modified xsi:type="dcterms:W3CDTF">2026-05-21T08:21:53Z</dcterms:modified>
</cp:coreProperties>
</file>